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8"/>
  </p:notesMasterIdLst>
  <p:sldIdLst>
    <p:sldId id="256" r:id="rId2"/>
    <p:sldId id="278" r:id="rId3"/>
    <p:sldId id="261" r:id="rId4"/>
    <p:sldId id="279" r:id="rId5"/>
    <p:sldId id="264" r:id="rId6"/>
    <p:sldId id="281" r:id="rId7"/>
    <p:sldId id="294" r:id="rId8"/>
    <p:sldId id="293" r:id="rId9"/>
    <p:sldId id="277" r:id="rId10"/>
    <p:sldId id="285" r:id="rId11"/>
    <p:sldId id="284" r:id="rId12"/>
    <p:sldId id="266" r:id="rId13"/>
    <p:sldId id="268" r:id="rId14"/>
    <p:sldId id="295" r:id="rId15"/>
    <p:sldId id="269" r:id="rId16"/>
    <p:sldId id="288" r:id="rId17"/>
    <p:sldId id="270" r:id="rId18"/>
    <p:sldId id="274" r:id="rId19"/>
    <p:sldId id="271" r:id="rId20"/>
    <p:sldId id="289" r:id="rId21"/>
    <p:sldId id="280" r:id="rId22"/>
    <p:sldId id="276" r:id="rId23"/>
    <p:sldId id="286" r:id="rId24"/>
    <p:sldId id="290" r:id="rId25"/>
    <p:sldId id="291" r:id="rId26"/>
    <p:sldId id="287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8.png"/><Relationship Id="rId5" Type="http://schemas.openxmlformats.org/officeDocument/2006/relationships/slide" Target="slide16.xml"/><Relationship Id="rId10" Type="http://schemas.openxmlformats.org/officeDocument/2006/relationships/image" Target="../media/image23.png"/><Relationship Id="rId4" Type="http://schemas.openxmlformats.org/officeDocument/2006/relationships/image" Target="../media/image18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6.xml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6.xml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4.xml"/><Relationship Id="rId18" Type="http://schemas.openxmlformats.org/officeDocument/2006/relationships/image" Target="../media/image41.jpeg"/><Relationship Id="rId3" Type="http://schemas.openxmlformats.org/officeDocument/2006/relationships/slide" Target="slide4.xml"/><Relationship Id="rId21" Type="http://schemas.openxmlformats.org/officeDocument/2006/relationships/slide" Target="slide18.xml"/><Relationship Id="rId7" Type="http://schemas.openxmlformats.org/officeDocument/2006/relationships/slide" Target="slide8.xml"/><Relationship Id="rId12" Type="http://schemas.openxmlformats.org/officeDocument/2006/relationships/image" Target="../media/image38.jpeg"/><Relationship Id="rId17" Type="http://schemas.openxmlformats.org/officeDocument/2006/relationships/slide" Target="slide21.xml"/><Relationship Id="rId2" Type="http://schemas.openxmlformats.org/officeDocument/2006/relationships/slide" Target="slide3.xml"/><Relationship Id="rId16" Type="http://schemas.openxmlformats.org/officeDocument/2006/relationships/image" Target="../media/image40.jpg"/><Relationship Id="rId20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7.xml"/><Relationship Id="rId5" Type="http://schemas.openxmlformats.org/officeDocument/2006/relationships/slide" Target="slide6.xml"/><Relationship Id="rId15" Type="http://schemas.openxmlformats.org/officeDocument/2006/relationships/slide" Target="slide20.xml"/><Relationship Id="rId10" Type="http://schemas.openxmlformats.org/officeDocument/2006/relationships/slide" Target="slide12.xml"/><Relationship Id="rId19" Type="http://schemas.openxmlformats.org/officeDocument/2006/relationships/slide" Target="slide19.xml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image" Target="../media/image39.jpeg"/><Relationship Id="rId22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6.xml"/><Relationship Id="rId4" Type="http://schemas.openxmlformats.org/officeDocument/2006/relationships/image" Target="../media/image39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7" Type="http://schemas.openxmlformats.org/officeDocument/2006/relationships/image" Target="../media/image6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0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.jpeg"/><Relationship Id="rId4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6.jpeg"/><Relationship Id="rId4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7" Type="http://schemas.openxmlformats.org/officeDocument/2006/relationships/image" Target="../media/image1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491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.jpeg"/><Relationship Id="rId4" Type="http://schemas.openxmlformats.org/officeDocument/2006/relationships/slide" Target="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4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6.jpeg"/><Relationship Id="rId4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jpeg"/><Relationship Id="rId4" Type="http://schemas.openxmlformats.org/officeDocument/2006/relationships/slide" Target="slide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delaymovie_pyrag_mp4.mp4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delaymovie_pyrag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6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hyperlink" Target="delaymovie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6.xml"/><Relationship Id="rId9" Type="http://schemas.openxmlformats.org/officeDocument/2006/relationships/hyperlink" Target="delaymovie_mp4.mp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700808"/>
            <a:ext cx="8640960" cy="2592288"/>
          </a:xfrm>
        </p:spPr>
        <p:txBody>
          <a:bodyPr>
            <a:noAutofit/>
          </a:bodyPr>
          <a:lstStyle/>
          <a:p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Manipulating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Properties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a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Degenerate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Parametric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Amplifier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,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8640960" cy="1596008"/>
          </a:xfrm>
        </p:spPr>
        <p:txBody>
          <a:bodyPr>
            <a:noAutofit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6330806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260000" cy="126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76" y="2606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14:m>
                  <m:oMath xmlns:m="http://schemas.openxmlformats.org/officeDocument/2006/math">
                    <m:r>
                      <a:rPr lang="hu-HU" sz="2200" b="0" i="0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  <a:blipFill rotWithShape="1">
                <a:blip r:embed="rId2"/>
                <a:stretch>
                  <a:fillRect l="-1049" t="-8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4416000" cy="3312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368"/>
            <a:ext cx="4416000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2132856"/>
                <a:ext cx="8640960" cy="4392488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Coherent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	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backaction-free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way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intrinsic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	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changes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reach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desired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state</a:t>
                </a:r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one-loop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DPA: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well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553720" lvl="2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loop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2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less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2132856"/>
                <a:ext cx="8640960" cy="4392488"/>
              </a:xfrm>
              <a:blipFill rotWithShape="1">
                <a:blip r:embed="rId2"/>
                <a:stretch>
                  <a:fillRect l="-1058" t="-1111" r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988840"/>
            <a:ext cx="8640960" cy="439248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Nondegenerate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Measure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EPR-type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entanglement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Future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plans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3" r="6540"/>
          <a:stretch/>
        </p:blipFill>
        <p:spPr>
          <a:xfrm>
            <a:off x="4266032" y="3465344"/>
            <a:ext cx="4626448" cy="3060000"/>
          </a:xfrm>
          <a:prstGeom prst="rect">
            <a:avLst/>
          </a:prstGeom>
        </p:spPr>
      </p:pic>
      <p:sp>
        <p:nvSpPr>
          <p:cNvPr id="5" name="Tartalom helye 2"/>
          <p:cNvSpPr txBox="1">
            <a:spLocks/>
          </p:cNvSpPr>
          <p:nvPr/>
        </p:nvSpPr>
        <p:spPr>
          <a:xfrm>
            <a:off x="251520" y="2996952"/>
            <a:ext cx="3816424" cy="3551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Cavity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Optomechanics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Optomechanical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cooling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Storage of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regime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More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general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Frequency-dependent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4689507" y="2983954"/>
                <a:ext cx="4707029" cy="7464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1943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=0.3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=2,</m:t>
                      </m:r>
                      <m:r>
                        <m:rPr>
                          <m:sty m:val="p"/>
                        </m:rP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=0,</m:t>
                      </m:r>
                    </m:oMath>
                  </m:oMathPara>
                </a14:m>
                <a:endParaRPr lang="hu-HU" sz="16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301943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=−0.3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=5%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07" y="2983954"/>
                <a:ext cx="4707029" cy="7464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églalap 7"/>
          <p:cNvSpPr/>
          <p:nvPr/>
        </p:nvSpPr>
        <p:spPr>
          <a:xfrm>
            <a:off x="4212480" y="3029614"/>
            <a:ext cx="4680000" cy="341072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2" name="Téglalap 21">
            <a:hlinkClick r:id="rId10" action="ppaction://hlinksldjump"/>
          </p:cNvPr>
          <p:cNvSpPr/>
          <p:nvPr/>
        </p:nvSpPr>
        <p:spPr>
          <a:xfrm>
            <a:off x="8590668" y="260648"/>
            <a:ext cx="37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9</a:t>
            </a:r>
          </a:p>
        </p:txBody>
      </p:sp>
      <p:pic>
        <p:nvPicPr>
          <p:cNvPr id="5" name="Kép 4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8" r="5557" b="2"/>
          <a:stretch/>
        </p:blipFill>
        <p:spPr>
          <a:xfrm>
            <a:off x="6163527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7"/>
          <a:stretch/>
        </p:blipFill>
        <p:spPr>
          <a:xfrm>
            <a:off x="3207524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8"/>
          <a:stretch/>
        </p:blipFill>
        <p:spPr>
          <a:xfrm>
            <a:off x="251520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9" r="5868"/>
          <a:stretch/>
        </p:blipFill>
        <p:spPr>
          <a:xfrm>
            <a:off x="539552" y="2800792"/>
            <a:ext cx="5688632" cy="379656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2" r="5532"/>
          <a:stretch/>
        </p:blipFill>
        <p:spPr>
          <a:xfrm>
            <a:off x="3851920" y="3212976"/>
            <a:ext cx="5112568" cy="3363650"/>
          </a:xfrm>
          <a:prstGeom prst="rect">
            <a:avLst/>
          </a:prstGeom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−0.05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3" r="6540"/>
          <a:stretch/>
        </p:blipFill>
        <p:spPr>
          <a:xfrm>
            <a:off x="323528" y="2982071"/>
            <a:ext cx="5184576" cy="3429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  <a:blipFill rotWithShape="1">
                <a:blip r:embed="rId3"/>
                <a:stretch>
                  <a:fillRect l="-2712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453336"/>
            <a:ext cx="3659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5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634" t="-5263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gyenes összekötő 12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251520" y="6453336"/>
            <a:ext cx="5044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453336"/>
            <a:ext cx="4867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18" name="Egyenes összekötő 17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40960" cy="42609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63" name="Felhő 62"/>
          <p:cNvSpPr/>
          <p:nvPr/>
        </p:nvSpPr>
        <p:spPr>
          <a:xfrm>
            <a:off x="1212921" y="3212976"/>
            <a:ext cx="1654605" cy="504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elhő 64"/>
          <p:cNvSpPr/>
          <p:nvPr/>
        </p:nvSpPr>
        <p:spPr>
          <a:xfrm flipV="1">
            <a:off x="2221033" y="2636912"/>
            <a:ext cx="90023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elhő 65"/>
          <p:cNvSpPr/>
          <p:nvPr/>
        </p:nvSpPr>
        <p:spPr>
          <a:xfrm flipH="1">
            <a:off x="885103" y="2708920"/>
            <a:ext cx="97588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gyenes összekötő nyíllal 66"/>
          <p:cNvCxnSpPr>
            <a:endCxn id="63" idx="3"/>
          </p:cNvCxnSpPr>
          <p:nvPr/>
        </p:nvCxnSpPr>
        <p:spPr>
          <a:xfrm flipH="1">
            <a:off x="2040224" y="2904682"/>
            <a:ext cx="108802" cy="3371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/>
          <p:nvPr/>
        </p:nvCxnSpPr>
        <p:spPr>
          <a:xfrm>
            <a:off x="2246330" y="2348880"/>
            <a:ext cx="212411" cy="360040"/>
          </a:xfrm>
          <a:prstGeom prst="straightConnector1">
            <a:avLst/>
          </a:prstGeom>
          <a:ln w="28575" cap="rnd">
            <a:solidFill>
              <a:schemeClr val="bg2">
                <a:lumMod val="50000"/>
              </a:schemeClr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gyenes összekötő nyíllal 68"/>
          <p:cNvCxnSpPr>
            <a:endCxn id="66" idx="3"/>
          </p:cNvCxnSpPr>
          <p:nvPr/>
        </p:nvCxnSpPr>
        <p:spPr>
          <a:xfrm flipH="1">
            <a:off x="1373047" y="2406881"/>
            <a:ext cx="1" cy="33497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églalap 69"/>
          <p:cNvSpPr/>
          <p:nvPr/>
        </p:nvSpPr>
        <p:spPr>
          <a:xfrm>
            <a:off x="2221033" y="2678690"/>
            <a:ext cx="91080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without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[1]</a:t>
            </a:r>
            <a:endParaRPr lang="hu-HU" sz="1300" b="1" baseline="4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1" name="Téglalap 70"/>
          <p:cNvSpPr/>
          <p:nvPr/>
        </p:nvSpPr>
        <p:spPr>
          <a:xfrm>
            <a:off x="1284929" y="3284984"/>
            <a:ext cx="153015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delayed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2" name="Téglalap 71"/>
          <p:cNvSpPr/>
          <p:nvPr/>
        </p:nvSpPr>
        <p:spPr>
          <a:xfrm>
            <a:off x="885104" y="2738924"/>
            <a:ext cx="9758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BS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[2]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endParaRPr lang="hu-HU" sz="1300" b="1" baseline="2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6" name="Téglalap 15"/>
          <p:cNvSpPr/>
          <p:nvPr/>
        </p:nvSpPr>
        <p:spPr>
          <a:xfrm>
            <a:off x="293456" y="6453336"/>
            <a:ext cx="4867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cxnSp>
        <p:nvCxnSpPr>
          <p:cNvPr id="17" name="Egyenes összekötő 16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/>
          <p:cNvGrpSpPr>
            <a:grpSpLocks noChangeAspect="1"/>
          </p:cNvGrpSpPr>
          <p:nvPr/>
        </p:nvGrpSpPr>
        <p:grpSpPr>
          <a:xfrm>
            <a:off x="487653" y="4113368"/>
            <a:ext cx="8188803" cy="2628000"/>
            <a:chOff x="-185927" y="44624"/>
            <a:chExt cx="8975029" cy="2880320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2" r="1847" b="3650"/>
            <a:stretch/>
          </p:blipFill>
          <p:spPr>
            <a:xfrm>
              <a:off x="-185927" y="44624"/>
              <a:ext cx="8975029" cy="2880320"/>
            </a:xfrm>
            <a:prstGeom prst="rect">
              <a:avLst/>
            </a:prstGeom>
          </p:spPr>
        </p:pic>
        <p:sp>
          <p:nvSpPr>
            <p:cNvPr id="8" name="Téglalap 7"/>
            <p:cNvSpPr/>
            <p:nvPr/>
          </p:nvSpPr>
          <p:spPr>
            <a:xfrm>
              <a:off x="971600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églalap 14"/>
            <p:cNvSpPr/>
            <p:nvPr/>
          </p:nvSpPr>
          <p:spPr>
            <a:xfrm>
              <a:off x="5580112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artalom helye 2"/>
          <p:cNvSpPr txBox="1">
            <a:spLocks/>
          </p:cNvSpPr>
          <p:nvPr/>
        </p:nvSpPr>
        <p:spPr>
          <a:xfrm>
            <a:off x="251520" y="1844824"/>
            <a:ext cx="6768752" cy="489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1916832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636912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323528" y="6453336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5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  <a:blipFill rotWithShape="1">
                <a:blip r:embed="rId7"/>
                <a:stretch>
                  <a:fillRect l="-1259" t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73016"/>
            <a:ext cx="3384376" cy="1284758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3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26" y="1916832"/>
            <a:ext cx="1571958" cy="158417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5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églalap 16"/>
          <p:cNvSpPr/>
          <p:nvPr/>
        </p:nvSpPr>
        <p:spPr>
          <a:xfrm>
            <a:off x="323528" y="6451281"/>
            <a:ext cx="184537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50" b="1" dirty="0"/>
          </a:p>
        </p:txBody>
      </p:sp>
      <p:pic>
        <p:nvPicPr>
          <p:cNvPr id="14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400" baseline="44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[1]</a:t>
            </a:r>
            <a:endParaRPr lang="en-NZ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  <a:blipFill rotWithShape="1">
                <a:blip r:embed="rId5"/>
                <a:stretch>
                  <a:fillRect l="-15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églalap 7"/>
          <p:cNvSpPr/>
          <p:nvPr/>
        </p:nvSpPr>
        <p:spPr>
          <a:xfrm>
            <a:off x="323528" y="6451281"/>
            <a:ext cx="157908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1606.00178</a:t>
            </a:r>
            <a:endParaRPr lang="en-US" sz="1050" b="1" dirty="0"/>
          </a:p>
        </p:txBody>
      </p:sp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  <a:blipFill rotWithShape="1">
                <a:blip r:embed="rId2"/>
                <a:stretch>
                  <a:fillRect l="-15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80" y="1988840"/>
            <a:ext cx="2952000" cy="160167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  <a:blipFill rotWithShape="1">
                <a:blip r:embed="rId4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323528" y="6451281"/>
            <a:ext cx="157908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1606.00178</a:t>
            </a:r>
            <a:endParaRPr lang="en-US" sz="1050" b="1" dirty="0"/>
          </a:p>
        </p:txBody>
      </p:sp>
      <p:cxnSp>
        <p:nvCxnSpPr>
          <p:cNvPr id="8" name="Egyenes összekötő 7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400" baseline="44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[1]</a:t>
            </a:r>
            <a:endParaRPr lang="en-NZ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241518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Enhanced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resonance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niki\AppData\Local\Microsoft\Windows\INetCache\IE\3E8BLUJN\movie_4[1]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6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2000" y="1269360"/>
            <a:ext cx="7200000" cy="54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10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241518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2000" y="1269360"/>
            <a:ext cx="7200000" cy="54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3580</TotalTime>
  <Words>1645</Words>
  <Application>Microsoft Office PowerPoint</Application>
  <PresentationFormat>Diavetítés a képernyőre (4:3 oldalarány)</PresentationFormat>
  <Paragraphs>203</Paragraphs>
  <Slides>26</Slides>
  <Notes>2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27" baseType="lpstr">
      <vt:lpstr>Hullám</vt:lpstr>
      <vt:lpstr>Manipulating the Squeezing Properties of a Degenerate Parametric Amplifier with Coherent, Time-Delayed Feedback</vt:lpstr>
      <vt:lpstr>Outline</vt:lpstr>
      <vt:lpstr>DPA dynamics &amp; squeezing</vt:lpstr>
      <vt:lpstr>DPA dynamics &amp; squeezing</vt:lpstr>
      <vt:lpstr>DPA &amp; time-delayed coherent feedback[1]</vt:lpstr>
      <vt:lpstr>DPA &amp; time-delayed coherent feedback[1]</vt:lpstr>
      <vt:lpstr>Enhanced squeezing on resonance</vt:lpstr>
      <vt:lpstr>Emerging side-peaks</vt:lpstr>
      <vt:lpstr>New setup with time-delay</vt:lpstr>
      <vt:lpstr>New setup with time-delay</vt:lpstr>
      <vt:lpstr>New setup with time-delay</vt:lpstr>
      <vt:lpstr>Effects of loss</vt:lpstr>
      <vt:lpstr>Summary</vt:lpstr>
      <vt:lpstr>Future plans</vt:lpstr>
      <vt:lpstr>Thank you for Your </vt:lpstr>
      <vt:lpstr>Thank you for Your 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226</cp:revision>
  <dcterms:created xsi:type="dcterms:W3CDTF">2016-02-22T19:45:39Z</dcterms:created>
  <dcterms:modified xsi:type="dcterms:W3CDTF">2016-06-08T01:07:15Z</dcterms:modified>
</cp:coreProperties>
</file>